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5.tif"/><Relationship Id="rId5" Type="http://schemas.openxmlformats.org/officeDocument/2006/relationships/image" Target="../media/image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://fukuno.jig.jp/1518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tif"/><Relationship Id="rId3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IchigoJamで学ぶ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IchigoJamで学ぶ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インターネットとプロトコル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2人でつうしんしよう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2人でつうしんしよう</a:t>
            </a:r>
          </a:p>
          <a:p>
            <a:pPr defTabSz="473201">
              <a:defRPr sz="6480"/>
            </a:pPr>
            <a:r>
              <a:t>Aさん、Bさんにわかれます</a:t>
            </a:r>
          </a:p>
        </p:txBody>
      </p:sp>
      <p:pic>
        <p:nvPicPr>
          <p:cNvPr id="4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421" name="Aさんジャンパーせんをつなごう"/>
          <p:cNvSpPr txBox="1"/>
          <p:nvPr/>
        </p:nvSpPr>
        <p:spPr>
          <a:xfrm>
            <a:off x="1743392" y="75210"/>
            <a:ext cx="951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Aさんジャンパーせんをつなごう</a:t>
            </a:r>
          </a:p>
        </p:txBody>
      </p:sp>
      <p:sp>
        <p:nvSpPr>
          <p:cNvPr id="422" name="線"/>
          <p:cNvSpPr/>
          <p:nvPr/>
        </p:nvSpPr>
        <p:spPr>
          <a:xfrm>
            <a:off x="9821971" y="7172142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3" name="四角形"/>
          <p:cNvSpPr/>
          <p:nvPr/>
        </p:nvSpPr>
        <p:spPr>
          <a:xfrm>
            <a:off x="9341939" y="6989297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26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424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5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51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8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431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429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32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433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4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35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52" name="接続の線"/>
          <p:cNvSpPr/>
          <p:nvPr/>
        </p:nvSpPr>
        <p:spPr>
          <a:xfrm>
            <a:off x="6288075" y="4464204"/>
            <a:ext cx="3053829" cy="269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179" fill="norm" stroke="1" extrusionOk="0">
                <a:moveTo>
                  <a:pt x="33" y="0"/>
                </a:moveTo>
                <a:cubicBezTo>
                  <a:pt x="-546" y="14547"/>
                  <a:pt x="6461" y="21600"/>
                  <a:pt x="21054" y="21159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3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8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439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440" name="LED"/>
          <p:cNvSpPr txBox="1"/>
          <p:nvPr/>
        </p:nvSpPr>
        <p:spPr>
          <a:xfrm>
            <a:off x="8876007" y="6345612"/>
            <a:ext cx="1122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441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2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45" name="グループ"/>
          <p:cNvGrpSpPr/>
          <p:nvPr/>
        </p:nvGrpSpPr>
        <p:grpSpPr>
          <a:xfrm rot="10878162">
            <a:off x="2679375" y="6989297"/>
            <a:ext cx="1087977" cy="325769"/>
            <a:chOff x="0" y="0"/>
            <a:chExt cx="1087975" cy="325768"/>
          </a:xfrm>
        </p:grpSpPr>
        <p:sp>
          <p:nvSpPr>
            <p:cNvPr id="443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54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55" name="接続の線"/>
          <p:cNvSpPr/>
          <p:nvPr/>
        </p:nvSpPr>
        <p:spPr>
          <a:xfrm>
            <a:off x="3766206" y="3588073"/>
            <a:ext cx="2620668" cy="3621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40" y="13868"/>
                  <a:pt x="8240" y="21068"/>
                  <a:pt x="0" y="2160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8" name="LED"/>
          <p:cNvSpPr txBox="1"/>
          <p:nvPr/>
        </p:nvSpPr>
        <p:spPr>
          <a:xfrm>
            <a:off x="3046775" y="6465688"/>
            <a:ext cx="11228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4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459" name="Bさんジャンパーせんをつなごう"/>
          <p:cNvSpPr txBox="1"/>
          <p:nvPr/>
        </p:nvSpPr>
        <p:spPr>
          <a:xfrm>
            <a:off x="1779905" y="75210"/>
            <a:ext cx="94449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Bさんジャンパーせんをつなごう</a:t>
            </a:r>
          </a:p>
        </p:txBody>
      </p:sp>
      <p:sp>
        <p:nvSpPr>
          <p:cNvPr id="460" name="線"/>
          <p:cNvSpPr/>
          <p:nvPr/>
        </p:nvSpPr>
        <p:spPr>
          <a:xfrm>
            <a:off x="9821971" y="7172142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1" name="四角形"/>
          <p:cNvSpPr/>
          <p:nvPr/>
        </p:nvSpPr>
        <p:spPr>
          <a:xfrm>
            <a:off x="9341939" y="6989297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64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46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90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6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469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467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70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471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2" name="IN1"/>
          <p:cNvSpPr txBox="1"/>
          <p:nvPr/>
        </p:nvSpPr>
        <p:spPr>
          <a:xfrm>
            <a:off x="2892907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73" name="IN1"/>
          <p:cNvSpPr txBox="1"/>
          <p:nvPr/>
        </p:nvSpPr>
        <p:spPr>
          <a:xfrm>
            <a:off x="9301748" y="2297024"/>
            <a:ext cx="98115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91" name="接続の線"/>
          <p:cNvSpPr/>
          <p:nvPr/>
        </p:nvSpPr>
        <p:spPr>
          <a:xfrm>
            <a:off x="6288075" y="4464204"/>
            <a:ext cx="3053829" cy="269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179" fill="norm" stroke="1" extrusionOk="0">
                <a:moveTo>
                  <a:pt x="33" y="0"/>
                </a:moveTo>
                <a:cubicBezTo>
                  <a:pt x="-546" y="14547"/>
                  <a:pt x="6461" y="21600"/>
                  <a:pt x="21054" y="21159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2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6" name="CN4"/>
          <p:cNvSpPr txBox="1"/>
          <p:nvPr/>
        </p:nvSpPr>
        <p:spPr>
          <a:xfrm>
            <a:off x="10555984" y="7617210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477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478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479" name="LED"/>
          <p:cNvSpPr txBox="1"/>
          <p:nvPr/>
        </p:nvSpPr>
        <p:spPr>
          <a:xfrm>
            <a:off x="8876007" y="6345612"/>
            <a:ext cx="1122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480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1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484" name="グループ"/>
          <p:cNvGrpSpPr/>
          <p:nvPr/>
        </p:nvGrpSpPr>
        <p:grpSpPr>
          <a:xfrm rot="10878162">
            <a:off x="2679375" y="6989297"/>
            <a:ext cx="1087977" cy="325769"/>
            <a:chOff x="0" y="0"/>
            <a:chExt cx="1087975" cy="325768"/>
          </a:xfrm>
        </p:grpSpPr>
        <p:sp>
          <p:nvSpPr>
            <p:cNvPr id="482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493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4" name="接続の線"/>
          <p:cNvSpPr/>
          <p:nvPr/>
        </p:nvSpPr>
        <p:spPr>
          <a:xfrm>
            <a:off x="3766206" y="3588073"/>
            <a:ext cx="2620668" cy="3621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40" y="13868"/>
                  <a:pt x="8240" y="21068"/>
                  <a:pt x="0" y="2160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87" name="LED"/>
          <p:cNvSpPr txBox="1"/>
          <p:nvPr/>
        </p:nvSpPr>
        <p:spPr>
          <a:xfrm>
            <a:off x="3046775" y="6465688"/>
            <a:ext cx="11228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4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N4"/>
          <p:cNvSpPr txBox="1"/>
          <p:nvPr/>
        </p:nvSpPr>
        <p:spPr>
          <a:xfrm>
            <a:off x="82924" y="7768695"/>
            <a:ext cx="11649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ボタン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ボタンで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かいわしよう</a:t>
            </a:r>
          </a:p>
        </p:txBody>
      </p:sp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6630" y="729644"/>
            <a:ext cx="7557662" cy="458927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矢印"/>
          <p:cNvSpPr/>
          <p:nvPr/>
        </p:nvSpPr>
        <p:spPr>
          <a:xfrm>
            <a:off x="1760508" y="2851938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0と1だけでつたわる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0と1だけでつたわる？</a:t>
            </a: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UART プロトコル"/>
          <p:cNvSpPr txBox="1"/>
          <p:nvPr>
            <p:ph type="title"/>
          </p:nvPr>
        </p:nvSpPr>
        <p:spPr>
          <a:xfrm>
            <a:off x="132159" y="444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UART プロトコル</a:t>
            </a:r>
          </a:p>
        </p:txBody>
      </p:sp>
      <p:sp>
        <p:nvSpPr>
          <p:cNvPr id="505" name="8.68μ秒…"/>
          <p:cNvSpPr txBox="1"/>
          <p:nvPr/>
        </p:nvSpPr>
        <p:spPr>
          <a:xfrm>
            <a:off x="931894" y="6930778"/>
            <a:ext cx="286298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8.68μ秒</a:t>
            </a:r>
          </a:p>
          <a:p>
            <a:pPr/>
            <a:r>
              <a:t>115,200bps</a:t>
            </a:r>
          </a:p>
        </p:txBody>
      </p:sp>
      <p:sp>
        <p:nvSpPr>
          <p:cNvPr id="506" name="0"/>
          <p:cNvSpPr txBox="1"/>
          <p:nvPr/>
        </p:nvSpPr>
        <p:spPr>
          <a:xfrm>
            <a:off x="265250" y="5931747"/>
            <a:ext cx="4146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507" name="1"/>
          <p:cNvSpPr txBox="1"/>
          <p:nvPr/>
        </p:nvSpPr>
        <p:spPr>
          <a:xfrm>
            <a:off x="239850" y="4960036"/>
            <a:ext cx="4146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508" name="86μ秒で1文字(8bit)送信…"/>
          <p:cNvSpPr txBox="1"/>
          <p:nvPr/>
        </p:nvSpPr>
        <p:spPr>
          <a:xfrm>
            <a:off x="3546317" y="3104489"/>
            <a:ext cx="542513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86μ秒で1文字(8bit)送信</a:t>
            </a:r>
          </a:p>
          <a:p>
            <a:pPr/>
            <a:r>
              <a:t>（1秒間に約1万文字）</a:t>
            </a:r>
          </a:p>
        </p:txBody>
      </p:sp>
      <p:sp>
        <p:nvSpPr>
          <p:cNvPr id="509" name="5G 10Gbps = 1秒間に1億文字…"/>
          <p:cNvSpPr txBox="1"/>
          <p:nvPr/>
        </p:nvSpPr>
        <p:spPr>
          <a:xfrm>
            <a:off x="6174044" y="8275133"/>
            <a:ext cx="664220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5G 10Gbps = 1秒間に1億文字</a:t>
            </a:r>
          </a:p>
          <a:p>
            <a:pPr/>
            <a:r>
              <a:t>1万倍速！</a:t>
            </a:r>
          </a:p>
        </p:txBody>
      </p:sp>
      <p:graphicFrame>
        <p:nvGraphicFramePr>
          <p:cNvPr id="510" name="表"/>
          <p:cNvGraphicFramePr/>
          <p:nvPr/>
        </p:nvGraphicFramePr>
        <p:xfrm>
          <a:off x="964902" y="5307163"/>
          <a:ext cx="12759532" cy="9299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  <a:gridCol w="849365"/>
              </a:tblGrid>
              <a:tr h="89187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11" name="双方向矢印"/>
          <p:cNvSpPr/>
          <p:nvPr/>
        </p:nvSpPr>
        <p:spPr>
          <a:xfrm>
            <a:off x="1801185" y="6443133"/>
            <a:ext cx="863733" cy="262599"/>
          </a:xfrm>
          <a:prstGeom prst="leftRightArrow">
            <a:avLst>
              <a:gd name="adj1" fmla="val 19358"/>
              <a:gd name="adj2" fmla="val 5665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OK2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OK2</a:t>
            </a:r>
          </a:p>
        </p:txBody>
      </p:sp>
      <p:pic>
        <p:nvPicPr>
          <p:cNvPr id="5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0556441" y="1849902"/>
            <a:ext cx="4618213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GND"/>
          <p:cNvSpPr txBox="1"/>
          <p:nvPr/>
        </p:nvSpPr>
        <p:spPr>
          <a:xfrm>
            <a:off x="2639246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18" name="ジャンパーせんをつなぎかえよう"/>
          <p:cNvSpPr txBox="1"/>
          <p:nvPr/>
        </p:nvSpPr>
        <p:spPr>
          <a:xfrm>
            <a:off x="1682749" y="75210"/>
            <a:ext cx="963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ジャンパーせんをつなぎかえよう</a:t>
            </a:r>
          </a:p>
        </p:txBody>
      </p:sp>
      <p:sp>
        <p:nvSpPr>
          <p:cNvPr id="519" name="線"/>
          <p:cNvSpPr/>
          <p:nvPr/>
        </p:nvSpPr>
        <p:spPr>
          <a:xfrm>
            <a:off x="9821971" y="7172142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0" name="四角形"/>
          <p:cNvSpPr/>
          <p:nvPr/>
        </p:nvSpPr>
        <p:spPr>
          <a:xfrm>
            <a:off x="9341939" y="6989297"/>
            <a:ext cx="450918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523" name="グループ"/>
          <p:cNvGrpSpPr/>
          <p:nvPr/>
        </p:nvGrpSpPr>
        <p:grpSpPr>
          <a:xfrm rot="10878162">
            <a:off x="2679375" y="3031351"/>
            <a:ext cx="1087977" cy="325769"/>
            <a:chOff x="0" y="0"/>
            <a:chExt cx="1087975" cy="325768"/>
          </a:xfrm>
        </p:grpSpPr>
        <p:sp>
          <p:nvSpPr>
            <p:cNvPr id="521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549" name="接続の線"/>
          <p:cNvSpPr/>
          <p:nvPr/>
        </p:nvSpPr>
        <p:spPr>
          <a:xfrm>
            <a:off x="3709853" y="4779147"/>
            <a:ext cx="5502136" cy="85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5908"/>
                </a:moveTo>
                <a:cubicBezTo>
                  <a:pt x="4697" y="-5400"/>
                  <a:pt x="11897" y="-5303"/>
                  <a:pt x="21600" y="16200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25" name="線"/>
          <p:cNvSpPr/>
          <p:nvPr/>
        </p:nvSpPr>
        <p:spPr>
          <a:xfrm>
            <a:off x="9581956" y="4875112"/>
            <a:ext cx="638713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528" name="グループ"/>
          <p:cNvGrpSpPr/>
          <p:nvPr/>
        </p:nvGrpSpPr>
        <p:grpSpPr>
          <a:xfrm rot="19655909">
            <a:off x="2737117" y="4556369"/>
            <a:ext cx="1004865" cy="722395"/>
            <a:chOff x="0" y="0"/>
            <a:chExt cx="1004864" cy="722393"/>
          </a:xfrm>
        </p:grpSpPr>
        <p:sp>
          <p:nvSpPr>
            <p:cNvPr id="526" name="四角形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線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529" name="GND"/>
          <p:cNvSpPr txBox="1"/>
          <p:nvPr/>
        </p:nvSpPr>
        <p:spPr>
          <a:xfrm>
            <a:off x="8955679" y="4048938"/>
            <a:ext cx="1200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30" name="四角形"/>
          <p:cNvSpPr/>
          <p:nvPr/>
        </p:nvSpPr>
        <p:spPr>
          <a:xfrm>
            <a:off x="9211991" y="4712228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1" name="IN1-&gt;RXD"/>
          <p:cNvSpPr txBox="1"/>
          <p:nvPr/>
        </p:nvSpPr>
        <p:spPr>
          <a:xfrm>
            <a:off x="2636571" y="2297024"/>
            <a:ext cx="258729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550" name="接続の線"/>
          <p:cNvSpPr/>
          <p:nvPr/>
        </p:nvSpPr>
        <p:spPr>
          <a:xfrm>
            <a:off x="6288075" y="4464204"/>
            <a:ext cx="3053829" cy="269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179" fill="norm" stroke="1" extrusionOk="0">
                <a:moveTo>
                  <a:pt x="33" y="0"/>
                </a:moveTo>
                <a:cubicBezTo>
                  <a:pt x="-546" y="14547"/>
                  <a:pt x="6461" y="21600"/>
                  <a:pt x="21054" y="21159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51" name="接続の線"/>
          <p:cNvSpPr/>
          <p:nvPr/>
        </p:nvSpPr>
        <p:spPr>
          <a:xfrm>
            <a:off x="3740871" y="3151939"/>
            <a:ext cx="2543289" cy="13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762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34" name="IchigoJam A"/>
          <p:cNvSpPr txBox="1"/>
          <p:nvPr/>
        </p:nvSpPr>
        <p:spPr>
          <a:xfrm>
            <a:off x="120208" y="1165610"/>
            <a:ext cx="3487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535" name="IchigoJam B"/>
          <p:cNvSpPr txBox="1"/>
          <p:nvPr/>
        </p:nvSpPr>
        <p:spPr>
          <a:xfrm>
            <a:off x="9421214" y="1106238"/>
            <a:ext cx="343448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536" name="線"/>
          <p:cNvSpPr/>
          <p:nvPr/>
        </p:nvSpPr>
        <p:spPr>
          <a:xfrm>
            <a:off x="9788709" y="3102207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7" name="四角形"/>
          <p:cNvSpPr/>
          <p:nvPr/>
        </p:nvSpPr>
        <p:spPr>
          <a:xfrm>
            <a:off x="9566866" y="2978029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540" name="グループ"/>
          <p:cNvGrpSpPr/>
          <p:nvPr/>
        </p:nvGrpSpPr>
        <p:grpSpPr>
          <a:xfrm rot="10878162">
            <a:off x="2679375" y="6989297"/>
            <a:ext cx="1087977" cy="325769"/>
            <a:chOff x="0" y="0"/>
            <a:chExt cx="1087975" cy="325768"/>
          </a:xfrm>
        </p:grpSpPr>
        <p:sp>
          <p:nvSpPr>
            <p:cNvPr id="538" name="四角形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9" name="線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552" name="接続の線"/>
          <p:cNvSpPr/>
          <p:nvPr/>
        </p:nvSpPr>
        <p:spPr>
          <a:xfrm>
            <a:off x="6367435" y="3123938"/>
            <a:ext cx="3199410" cy="505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4" fill="norm" stroke="1" extrusionOk="0">
                <a:moveTo>
                  <a:pt x="0" y="19894"/>
                </a:moveTo>
                <a:cubicBezTo>
                  <a:pt x="1790" y="4799"/>
                  <a:pt x="8990" y="-1706"/>
                  <a:pt x="21600" y="38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53" name="接続の線"/>
          <p:cNvSpPr/>
          <p:nvPr/>
        </p:nvSpPr>
        <p:spPr>
          <a:xfrm>
            <a:off x="3766206" y="3588073"/>
            <a:ext cx="2620668" cy="36218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440" y="13868"/>
                  <a:pt x="8240" y="21068"/>
                  <a:pt x="0" y="21600"/>
                </a:cubicBezTo>
              </a:path>
            </a:pathLst>
          </a:custGeom>
          <a:ln w="76200">
            <a:solidFill>
              <a:schemeClr val="accent4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43" name="LED-&gt;TXD"/>
          <p:cNvSpPr txBox="1"/>
          <p:nvPr/>
        </p:nvSpPr>
        <p:spPr>
          <a:xfrm>
            <a:off x="2563877" y="7617210"/>
            <a:ext cx="27326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pic>
        <p:nvPicPr>
          <p:cNvPr id="5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167841" y="1976902"/>
            <a:ext cx="1982897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N4…"/>
          <p:cNvSpPr txBox="1"/>
          <p:nvPr/>
        </p:nvSpPr>
        <p:spPr>
          <a:xfrm>
            <a:off x="295813" y="7905866"/>
            <a:ext cx="172684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  <p:sp>
        <p:nvSpPr>
          <p:cNvPr id="546" name="LED-&gt;TXD"/>
          <p:cNvSpPr txBox="1"/>
          <p:nvPr/>
        </p:nvSpPr>
        <p:spPr>
          <a:xfrm>
            <a:off x="7497601" y="7617210"/>
            <a:ext cx="27326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sp>
        <p:nvSpPr>
          <p:cNvPr id="547" name="IN1-&gt;RXD"/>
          <p:cNvSpPr txBox="1"/>
          <p:nvPr/>
        </p:nvSpPr>
        <p:spPr>
          <a:xfrm>
            <a:off x="7729762" y="2150974"/>
            <a:ext cx="258729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548" name="CN4…"/>
          <p:cNvSpPr txBox="1"/>
          <p:nvPr/>
        </p:nvSpPr>
        <p:spPr>
          <a:xfrm>
            <a:off x="10742464" y="7705715"/>
            <a:ext cx="172684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?”HI…"/>
          <p:cNvSpPr txBox="1"/>
          <p:nvPr/>
        </p:nvSpPr>
        <p:spPr>
          <a:xfrm>
            <a:off x="750275" y="1663700"/>
            <a:ext cx="11504250" cy="64262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?”HI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?”LED1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?”VIDEO4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?”LOAD</a:t>
            </a:r>
          </a:p>
          <a:p>
            <a: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?”LIST</a:t>
            </a:r>
          </a:p>
        </p:txBody>
      </p:sp>
      <p:sp>
        <p:nvSpPr>
          <p:cNvPr id="556" name="おくってみよう"/>
          <p:cNvSpPr txBox="1"/>
          <p:nvPr/>
        </p:nvSpPr>
        <p:spPr>
          <a:xfrm>
            <a:off x="4222750" y="335595"/>
            <a:ext cx="455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おくってみよう</a:t>
            </a:r>
          </a:p>
        </p:txBody>
      </p:sp>
      <p:sp>
        <p:nvSpPr>
          <p:cNvPr id="557" name="SAVEとかLOADを送るとどうなる？？"/>
          <p:cNvSpPr txBox="1"/>
          <p:nvPr/>
        </p:nvSpPr>
        <p:spPr>
          <a:xfrm>
            <a:off x="862330" y="8700146"/>
            <a:ext cx="112801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SAVEとかLOADを送るとどうなる？？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UART1,0"/>
          <p:cNvSpPr txBox="1"/>
          <p:nvPr/>
        </p:nvSpPr>
        <p:spPr>
          <a:xfrm>
            <a:off x="760612" y="4424637"/>
            <a:ext cx="11504249" cy="7366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560" name="UART1,1"/>
          <p:cNvSpPr txBox="1"/>
          <p:nvPr/>
        </p:nvSpPr>
        <p:spPr>
          <a:xfrm>
            <a:off x="760612" y="8082644"/>
            <a:ext cx="11504249" cy="7366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60000"/>
              </a:lnSpc>
              <a:defRPr sz="4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561" name="受信、拒否"/>
          <p:cNvSpPr txBox="1"/>
          <p:nvPr/>
        </p:nvSpPr>
        <p:spPr>
          <a:xfrm>
            <a:off x="676439" y="2936632"/>
            <a:ext cx="328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受信、拒否</a:t>
            </a:r>
          </a:p>
        </p:txBody>
      </p:sp>
      <p:sp>
        <p:nvSpPr>
          <p:cNvPr id="562" name="受信、許可"/>
          <p:cNvSpPr txBox="1"/>
          <p:nvPr/>
        </p:nvSpPr>
        <p:spPr>
          <a:xfrm>
            <a:off x="676439" y="670608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受信、許可</a:t>
            </a:r>
          </a:p>
        </p:txBody>
      </p:sp>
      <p:sp>
        <p:nvSpPr>
          <p:cNvPr id="563" name="サイバーセキュリティ、守り方基本"/>
          <p:cNvSpPr txBox="1"/>
          <p:nvPr/>
        </p:nvSpPr>
        <p:spPr>
          <a:xfrm>
            <a:off x="1448611" y="580537"/>
            <a:ext cx="101282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サイバーセキュリティ、守り方基本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5" name="接続の線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64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65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68" name="グループ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66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67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71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69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70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74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72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73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6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78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79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280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281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2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17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7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84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6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28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3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96" name="グループ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29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1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98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01" name="グループ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19" name="接続の線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00" name="角丸四角形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2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03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4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5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6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07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08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09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10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11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IoT（モノのインターネット）…"/>
          <p:cNvSpPr txBox="1"/>
          <p:nvPr>
            <p:ph type="title"/>
          </p:nvPr>
        </p:nvSpPr>
        <p:spPr>
          <a:xfrm>
            <a:off x="132159" y="867501"/>
            <a:ext cx="12740482" cy="4741666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IoT（モノのインターネット）</a:t>
            </a:r>
          </a:p>
          <a:p>
            <a:pPr defTabSz="514095">
              <a:defRPr sz="3520"/>
            </a:pPr>
          </a:p>
          <a:p>
            <a:pPr defTabSz="514095">
              <a:defRPr sz="7040"/>
            </a:pPr>
            <a:r>
              <a:t>コンピューターふえる</a:t>
            </a:r>
          </a:p>
          <a:p>
            <a:pPr defTabSz="514095">
              <a:defRPr sz="7040"/>
            </a:pPr>
            <a:r>
              <a:t>-&gt;もっとたのしい！</a:t>
            </a:r>
          </a:p>
        </p:txBody>
      </p:sp>
      <p:pic>
        <p:nvPicPr>
          <p:cNvPr id="5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34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8067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5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79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333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6284383"/>
            <a:ext cx="3429000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9066" y="6284383"/>
            <a:ext cx="3429001" cy="321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585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586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587" name="ネットにつながる IchigoJam IoT…"/>
          <p:cNvSpPr txBox="1"/>
          <p:nvPr/>
        </p:nvSpPr>
        <p:spPr>
          <a:xfrm>
            <a:off x="962660" y="483524"/>
            <a:ext cx="1107948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58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36" y="4187527"/>
            <a:ext cx="5028394" cy="5028395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IOT.OUT すきなかず…"/>
          <p:cNvSpPr txBox="1"/>
          <p:nvPr/>
        </p:nvSpPr>
        <p:spPr>
          <a:xfrm>
            <a:off x="712491" y="2376037"/>
            <a:ext cx="12718852" cy="232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IOT.OUT すきなかず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IOT.OUT ANA(2)</a:t>
            </a:r>
          </a:p>
        </p:txBody>
      </p:sp>
      <p:sp>
        <p:nvSpPr>
          <p:cNvPr id="594" name="スマホへ通知！"/>
          <p:cNvSpPr/>
          <p:nvPr/>
        </p:nvSpPr>
        <p:spPr>
          <a:xfrm>
            <a:off x="6423368" y="5693700"/>
            <a:ext cx="6623514" cy="3592315"/>
          </a:xfrm>
          <a:prstGeom prst="wedgeEllipseCallout">
            <a:avLst>
              <a:gd name="adj1" fmla="val -30747"/>
              <a:gd name="adj2" fmla="val -6777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スマホへ通知！</a:t>
            </a:r>
          </a:p>
        </p:txBody>
      </p:sp>
      <p:sp>
        <p:nvSpPr>
          <p:cNvPr id="595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596" name="https://c4.sabae.cc/sakura/v2/"/>
          <p:cNvSpPr txBox="1"/>
          <p:nvPr/>
        </p:nvSpPr>
        <p:spPr>
          <a:xfrm>
            <a:off x="638953" y="9149292"/>
            <a:ext cx="44455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https://c4.sabae.cc/sakura/v2/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36" y="4187527"/>
            <a:ext cx="5028394" cy="5028395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10 IOT.OUT ANA(2)…"/>
          <p:cNvSpPr txBox="1"/>
          <p:nvPr/>
        </p:nvSpPr>
        <p:spPr>
          <a:xfrm>
            <a:off x="712491" y="2536375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IOT.OUT ANA(2)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WAIT60:GOTO10</a:t>
            </a:r>
          </a:p>
        </p:txBody>
      </p:sp>
      <p:sp>
        <p:nvSpPr>
          <p:cNvPr id="600" name="スマホへ通知！"/>
          <p:cNvSpPr/>
          <p:nvPr/>
        </p:nvSpPr>
        <p:spPr>
          <a:xfrm>
            <a:off x="6423368" y="5693700"/>
            <a:ext cx="6623514" cy="3592315"/>
          </a:xfrm>
          <a:prstGeom prst="wedgeEllipseCallout">
            <a:avLst>
              <a:gd name="adj1" fmla="val -30747"/>
              <a:gd name="adj2" fmla="val -67776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スマホへ通知！</a:t>
            </a:r>
          </a:p>
        </p:txBody>
      </p:sp>
      <p:sp>
        <p:nvSpPr>
          <p:cNvPr id="60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602" name="https://c4.sabae.cc/sakura/v2/"/>
          <p:cNvSpPr txBox="1"/>
          <p:nvPr/>
        </p:nvSpPr>
        <p:spPr>
          <a:xfrm>
            <a:off x="638953" y="9149292"/>
            <a:ext cx="44455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https://c4.sabae.cc/sakura/v2/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36" y="4187527"/>
            <a:ext cx="5028394" cy="5028395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https://c4.sabae.cc/sakura/v2/"/>
          <p:cNvSpPr txBox="1"/>
          <p:nvPr/>
        </p:nvSpPr>
        <p:spPr>
          <a:xfrm>
            <a:off x="638953" y="9149292"/>
            <a:ext cx="44455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https://c4.sabae.cc/sakura/v2/</a:t>
            </a:r>
          </a:p>
        </p:txBody>
      </p:sp>
      <p:sp>
        <p:nvSpPr>
          <p:cNvPr id="606" name="?IOT.IN()"/>
          <p:cNvSpPr txBox="1"/>
          <p:nvPr/>
        </p:nvSpPr>
        <p:spPr>
          <a:xfrm>
            <a:off x="758052" y="2746301"/>
            <a:ext cx="127188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?IOT.IN()</a:t>
            </a:r>
          </a:p>
        </p:txBody>
      </p:sp>
      <p:sp>
        <p:nvSpPr>
          <p:cNvPr id="607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608" name="1. 自分のシリアル番号を選択…"/>
          <p:cNvSpPr txBox="1"/>
          <p:nvPr/>
        </p:nvSpPr>
        <p:spPr>
          <a:xfrm>
            <a:off x="5824749" y="5634924"/>
            <a:ext cx="680466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自分のシリアル番号を選択</a:t>
            </a:r>
          </a:p>
          <a:p>
            <a:pPr algn="l">
              <a:defRPr sz="4000"/>
            </a:pPr>
            <a:r>
              <a:t>2. ①ボタンを押す</a:t>
            </a:r>
          </a:p>
          <a:p>
            <a:pPr algn="l">
              <a:defRPr sz="4000"/>
            </a:pPr>
            <a:r>
              <a:t>3. 再び ?IOT.IN() を実行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36" y="4187527"/>
            <a:ext cx="5028394" cy="5028395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https://c4.sabae.cc/sakura/v2/"/>
          <p:cNvSpPr txBox="1"/>
          <p:nvPr/>
        </p:nvSpPr>
        <p:spPr>
          <a:xfrm>
            <a:off x="638953" y="9149292"/>
            <a:ext cx="44455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https://c4.sabae.cc/sakura/v2/</a:t>
            </a:r>
          </a:p>
        </p:txBody>
      </p:sp>
      <p:sp>
        <p:nvSpPr>
          <p:cNvPr id="612" name="10 N=IOT.IN()…"/>
          <p:cNvSpPr txBox="1"/>
          <p:nvPr/>
        </p:nvSpPr>
        <p:spPr>
          <a:xfrm>
            <a:off x="142974" y="2242191"/>
            <a:ext cx="12718852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?N:LED N-1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  <p:sp>
        <p:nvSpPr>
          <p:cNvPr id="613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614" name="1. 上記コードを打ってRUN…"/>
          <p:cNvSpPr txBox="1"/>
          <p:nvPr/>
        </p:nvSpPr>
        <p:spPr>
          <a:xfrm>
            <a:off x="5938653" y="5182115"/>
            <a:ext cx="680466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536" y="4187527"/>
            <a:ext cx="5028394" cy="5028395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https://c4.sabae.cc/sakura/v2/"/>
          <p:cNvSpPr txBox="1"/>
          <p:nvPr/>
        </p:nvSpPr>
        <p:spPr>
          <a:xfrm>
            <a:off x="638953" y="9149292"/>
            <a:ext cx="444556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https://c4.sabae.cc/sakura/v2/</a:t>
            </a:r>
          </a:p>
        </p:txBody>
      </p:sp>
      <p:sp>
        <p:nvSpPr>
          <p:cNvPr id="618" name="10 N=IOT.IN()…"/>
          <p:cNvSpPr txBox="1"/>
          <p:nvPr/>
        </p:nvSpPr>
        <p:spPr>
          <a:xfrm>
            <a:off x="142974" y="2242191"/>
            <a:ext cx="12718852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?N:LED N-1</a:t>
            </a:r>
            <a:r>
              <a:rPr>
                <a:solidFill>
                  <a:schemeClr val="accent5"/>
                </a:solidFill>
              </a:rPr>
              <a:t>:BEEP N</a:t>
            </a:r>
          </a:p>
          <a:p>
            <a:pPr algn="l">
              <a:lnSpc>
                <a:spcPct val="120000"/>
              </a:lnSpc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  <p:sp>
        <p:nvSpPr>
          <p:cNvPr id="619" name="スマホからコントロール"/>
          <p:cNvSpPr txBox="1"/>
          <p:nvPr/>
        </p:nvSpPr>
        <p:spPr>
          <a:xfrm>
            <a:off x="132258" y="-49751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620" name="1. 上記コードを打ってRUN…"/>
          <p:cNvSpPr txBox="1"/>
          <p:nvPr/>
        </p:nvSpPr>
        <p:spPr>
          <a:xfrm>
            <a:off x="5938653" y="4801115"/>
            <a:ext cx="6804661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1. 上記コードを打ってRUN</a:t>
            </a:r>
          </a:p>
          <a:p>
            <a:pPr algn="l">
              <a:defRPr sz="4000"/>
            </a:pPr>
            <a:r>
              <a:t>2. ←QRコード開く</a:t>
            </a:r>
          </a:p>
          <a:p>
            <a:pPr algn="l">
              <a:defRPr sz="4000"/>
            </a:pPr>
            <a:r>
              <a:t>3. 自分のシリアル番号を選択</a:t>
            </a:r>
          </a:p>
          <a:p>
            <a:pPr algn="l">
              <a:defRPr sz="4000"/>
            </a:pPr>
            <a:r>
              <a:t>4. ②ボタンを押すと点灯</a:t>
            </a:r>
          </a:p>
          <a:p>
            <a:pPr algn="l">
              <a:defRPr sz="4000"/>
            </a:pPr>
            <a:r>
              <a:t>　　　＆音が鳴る！</a:t>
            </a:r>
          </a:p>
          <a:p>
            <a:pPr algn="l">
              <a:defRPr sz="4000"/>
            </a:pPr>
            <a:r>
              <a:t>5. ①ボタンを押すと消える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スマホで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スマホでサーボをうごかす</a:t>
            </a:r>
          </a:p>
        </p:txBody>
      </p:sp>
      <p:sp>
        <p:nvSpPr>
          <p:cNvPr id="624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N=IOT.IN()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N ?N:</a:t>
            </a:r>
            <a:r>
              <a:rPr>
                <a:solidFill>
                  <a:schemeClr val="accent5"/>
                </a:solidFill>
              </a:rPr>
              <a:t>PWM 2,80+N*30</a:t>
            </a:r>
          </a:p>
          <a:p>
            <a:pPr algn="l">
              <a:lnSpc>
                <a:spcPct val="120000"/>
              </a:lnSpc>
              <a:defRPr sz="36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6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8" name="表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29" name="線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IoTでイライラを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IoTでイライラを</a:t>
            </a:r>
          </a:p>
          <a:p>
            <a:pPr/>
            <a:r>
              <a:t>かいけつしよう</a:t>
            </a:r>
          </a:p>
        </p:txBody>
      </p:sp>
      <p:pic>
        <p:nvPicPr>
          <p:cNvPr id="6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接続の線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4" name="角丸四角形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5" name="角丸四角形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6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7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8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9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33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4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61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6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4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3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2" name="接続の線"/>
          <p:cNvSpPr/>
          <p:nvPr/>
        </p:nvSpPr>
        <p:spPr>
          <a:xfrm>
            <a:off x="7519682" y="4079655"/>
            <a:ext cx="4331106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4" name="角丸四角形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5" name="角丸四角形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7" name="角丸四角形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3" name="角丸四角形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4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55" name="円形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6" name="角丸四角形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7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58" name="線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6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637" name="矢印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8" name="矢印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6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645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650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834" y="1926232"/>
            <a:ext cx="8797256" cy="7653797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バス x IchigoSoda = バスロケ"/>
          <p:cNvSpPr txBox="1"/>
          <p:nvPr/>
        </p:nvSpPr>
        <p:spPr>
          <a:xfrm>
            <a:off x="228028" y="390472"/>
            <a:ext cx="12548744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バス x IchigoSoda = バスロケ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64" y="0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自分で学べる…"/>
          <p:cNvSpPr txBox="1"/>
          <p:nvPr>
            <p:ph type="title"/>
          </p:nvPr>
        </p:nvSpPr>
        <p:spPr>
          <a:xfrm>
            <a:off x="132159" y="1124370"/>
            <a:ext cx="12740482" cy="4158830"/>
          </a:xfrm>
          <a:prstGeom prst="rect">
            <a:avLst/>
          </a:prstGeom>
        </p:spPr>
        <p:txBody>
          <a:bodyPr/>
          <a:lstStyle/>
          <a:p>
            <a:pPr defTabSz="572516">
              <a:defRPr sz="7840"/>
            </a:pPr>
            <a:r>
              <a:t>自分で学べる</a:t>
            </a:r>
          </a:p>
          <a:p>
            <a:pPr defTabSz="572516">
              <a:defRPr sz="7840"/>
            </a:pPr>
            <a:r>
              <a:t>自分でつくれる</a:t>
            </a:r>
          </a:p>
          <a:p>
            <a:pPr defTabSz="572516">
              <a:defRPr sz="7840"/>
            </a:pPr>
            <a:r>
              <a:t>＝さいきょう</a:t>
            </a:r>
          </a:p>
        </p:txBody>
      </p:sp>
      <p:pic>
        <p:nvPicPr>
          <p:cNvPr id="6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そのIoTは安全？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そのIoTは安全？</a:t>
            </a:r>
          </a:p>
        </p:txBody>
      </p:sp>
      <p:pic>
        <p:nvPicPr>
          <p:cNvPr id="6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70" y="370928"/>
            <a:ext cx="13224775" cy="9491656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四角形"/>
          <p:cNvSpPr/>
          <p:nvPr/>
        </p:nvSpPr>
        <p:spPr>
          <a:xfrm>
            <a:off x="3639341" y="2072295"/>
            <a:ext cx="4856892" cy="1075653"/>
          </a:xfrm>
          <a:prstGeom prst="rect">
            <a:avLst/>
          </a:prstGeom>
          <a:ln w="1397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6605" y="6234262"/>
            <a:ext cx="4194674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四角形"/>
          <p:cNvSpPr/>
          <p:nvPr/>
        </p:nvSpPr>
        <p:spPr>
          <a:xfrm rot="16200000">
            <a:off x="7423678" y="7778346"/>
            <a:ext cx="267098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8" name="四角形"/>
          <p:cNvSpPr/>
          <p:nvPr/>
        </p:nvSpPr>
        <p:spPr>
          <a:xfrm rot="16200000">
            <a:off x="7268739" y="7068568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角丸四角形"/>
          <p:cNvSpPr/>
          <p:nvPr/>
        </p:nvSpPr>
        <p:spPr>
          <a:xfrm rot="16200000">
            <a:off x="7694968" y="6649418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接続の線"/>
          <p:cNvSpPr/>
          <p:nvPr/>
        </p:nvSpPr>
        <p:spPr>
          <a:xfrm>
            <a:off x="8612331" y="5820834"/>
            <a:ext cx="1506559" cy="1182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9777" y="16718"/>
                  <a:pt x="16977" y="9518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8141879" y="3137958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コンピューターのきほん"/>
          <p:cNvSpPr txBox="1"/>
          <p:nvPr/>
        </p:nvSpPr>
        <p:spPr>
          <a:xfrm>
            <a:off x="629427" y="288730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コンピューターのきほん</a:t>
            </a:r>
          </a:p>
        </p:txBody>
      </p:sp>
      <p:sp>
        <p:nvSpPr>
          <p:cNvPr id="388" name="接続の線"/>
          <p:cNvSpPr/>
          <p:nvPr/>
        </p:nvSpPr>
        <p:spPr>
          <a:xfrm>
            <a:off x="788373" y="4151247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4" name="四角形"/>
          <p:cNvSpPr/>
          <p:nvPr/>
        </p:nvSpPr>
        <p:spPr>
          <a:xfrm rot="5400000">
            <a:off x="3557744" y="7002770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角丸四角形"/>
          <p:cNvSpPr/>
          <p:nvPr/>
        </p:nvSpPr>
        <p:spPr>
          <a:xfrm rot="5400000">
            <a:off x="2844479" y="6813129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80" name="グループ"/>
          <p:cNvGrpSpPr/>
          <p:nvPr/>
        </p:nvGrpSpPr>
        <p:grpSpPr>
          <a:xfrm>
            <a:off x="356085" y="3474385"/>
            <a:ext cx="3225659" cy="2589130"/>
            <a:chOff x="0" y="0"/>
            <a:chExt cx="3225658" cy="2589128"/>
          </a:xfrm>
        </p:grpSpPr>
        <p:sp>
          <p:nvSpPr>
            <p:cNvPr id="376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1" name="入力装置"/>
          <p:cNvSpPr txBox="1"/>
          <p:nvPr/>
        </p:nvSpPr>
        <p:spPr>
          <a:xfrm>
            <a:off x="9138829" y="2416419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入力装置</a:t>
            </a:r>
          </a:p>
        </p:txBody>
      </p:sp>
      <p:sp>
        <p:nvSpPr>
          <p:cNvPr id="382" name="出力装置"/>
          <p:cNvSpPr txBox="1"/>
          <p:nvPr/>
        </p:nvSpPr>
        <p:spPr>
          <a:xfrm>
            <a:off x="667164" y="2410894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出力装置</a:t>
            </a:r>
          </a:p>
        </p:txBody>
      </p:sp>
      <p:sp>
        <p:nvSpPr>
          <p:cNvPr id="383" name="処理装置"/>
          <p:cNvSpPr txBox="1"/>
          <p:nvPr/>
        </p:nvSpPr>
        <p:spPr>
          <a:xfrm>
            <a:off x="4459991" y="5387975"/>
            <a:ext cx="2603501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900"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処理装置</a:t>
            </a:r>
          </a:p>
        </p:txBody>
      </p:sp>
      <p:sp>
        <p:nvSpPr>
          <p:cNvPr id="384" name="コンピューター"/>
          <p:cNvSpPr txBox="1"/>
          <p:nvPr/>
        </p:nvSpPr>
        <p:spPr>
          <a:xfrm>
            <a:off x="3688565" y="8897454"/>
            <a:ext cx="43815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</a:t>
            </a:r>
          </a:p>
        </p:txBody>
      </p:sp>
      <p:sp>
        <p:nvSpPr>
          <p:cNvPr id="385" name="ディスプレイ…"/>
          <p:cNvSpPr txBox="1"/>
          <p:nvPr/>
        </p:nvSpPr>
        <p:spPr>
          <a:xfrm>
            <a:off x="195743" y="6616476"/>
            <a:ext cx="2959101" cy="1117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プリンターなど</a:t>
            </a:r>
          </a:p>
        </p:txBody>
      </p:sp>
      <p:sp>
        <p:nvSpPr>
          <p:cNvPr id="386" name="キーボード…"/>
          <p:cNvSpPr txBox="1"/>
          <p:nvPr/>
        </p:nvSpPr>
        <p:spPr>
          <a:xfrm>
            <a:off x="10192813" y="6324336"/>
            <a:ext cx="21463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マウスなど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保護された通信…"/>
          <p:cNvSpPr txBox="1"/>
          <p:nvPr/>
        </p:nvSpPr>
        <p:spPr>
          <a:xfrm>
            <a:off x="1047749" y="2667000"/>
            <a:ext cx="109093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保護された通信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＝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現代の技術で解くことがほぼ不可能な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暗号化された通信</a:t>
            </a:r>
          </a:p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（日本政府提供：電子政府推奨暗号リスト）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7328" y="2340611"/>
            <a:ext cx="8770219" cy="616578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https://www.nic.ad.jp/ja/newsletter/No54/0800.html"/>
          <p:cNvSpPr txBox="1"/>
          <p:nvPr/>
        </p:nvSpPr>
        <p:spPr>
          <a:xfrm>
            <a:off x="1492630" y="8862111"/>
            <a:ext cx="100195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000">
                <a:solidFill>
                  <a:srgbClr val="5E5E5E"/>
                </a:solidFill>
              </a:defRPr>
            </a:lvl1pPr>
          </a:lstStyle>
          <a:p>
            <a:pPr/>
            <a:r>
              <a:t>https://www.nic.ad.jp/ja/newsletter/No54/0800.html</a:t>
            </a:r>
          </a:p>
        </p:txBody>
      </p:sp>
      <p:sp>
        <p:nvSpPr>
          <p:cNvPr id="675" name="実は問題がある…"/>
          <p:cNvSpPr txBox="1"/>
          <p:nvPr/>
        </p:nvSpPr>
        <p:spPr>
          <a:xfrm>
            <a:off x="112712" y="295861"/>
            <a:ext cx="1277937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実は問題がある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既存のインターネットプロトコル IPv4/IPv6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7" name="表"/>
          <p:cNvGraphicFramePr/>
          <p:nvPr/>
        </p:nvGraphicFramePr>
        <p:xfrm>
          <a:off x="557782" y="2210429"/>
          <a:ext cx="11901936" cy="709804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453983"/>
                <a:gridCol w="2816281"/>
                <a:gridCol w="2812213"/>
                <a:gridCol w="2806756"/>
              </a:tblGrid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4000">
                          <a:solidFill>
                            <a:srgbClr val="000000"/>
                          </a:solidFill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IPv4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IPv6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ym typeface="ヒラギノ角ゴ ProN W6"/>
                        </a:rPr>
                        <a:t>理想のIP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アドレス空間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通信暗号化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接続元認証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41706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ヒラギノ角ゴ ProN W6"/>
                        </a:rPr>
                        <a:t>分散管理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4000"/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78" name="理想のインターネットプロトコルとは！？"/>
          <p:cNvSpPr txBox="1"/>
          <p:nvPr/>
        </p:nvSpPr>
        <p:spPr>
          <a:xfrm>
            <a:off x="441324" y="749686"/>
            <a:ext cx="121221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理想のインターネットプロトコルとは！？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有線通信を超える安全安心…"/>
          <p:cNvSpPr txBox="1"/>
          <p:nvPr/>
        </p:nvSpPr>
        <p:spPr>
          <a:xfrm>
            <a:off x="2644775" y="4945128"/>
            <a:ext cx="771525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有線通信を超える安全安心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インターネットプロトコル</a:t>
            </a:r>
          </a:p>
          <a:p>
            <a:pPr defTabSz="2438338">
              <a:defRPr sz="5000">
                <a:solidFill>
                  <a:srgbClr val="5E5E5E"/>
                </a:solidFill>
              </a:defRPr>
            </a:pPr>
            <a:r>
              <a:t>EVER/IP®</a:t>
            </a:r>
          </a:p>
        </p:txBody>
      </p:sp>
      <p:pic>
        <p:nvPicPr>
          <p:cNvPr id="6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2007" y="975814"/>
            <a:ext cx="8380820" cy="368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99" y="7096152"/>
            <a:ext cx="2042315" cy="2277966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開発者、帝都久利寿（ていと くりす） 鯖江在住"/>
          <p:cNvSpPr txBox="1"/>
          <p:nvPr/>
        </p:nvSpPr>
        <p:spPr>
          <a:xfrm>
            <a:off x="2656652" y="8778081"/>
            <a:ext cx="10041320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500">
                <a:solidFill>
                  <a:srgbClr val="5E5E5E"/>
                </a:solidFill>
              </a:defRPr>
            </a:lvl1pPr>
          </a:lstStyle>
          <a:p>
            <a:pPr/>
            <a:r>
              <a:t>開発者、帝都久利寿（ていと くりす）　鯖江在住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02" y="105722"/>
            <a:ext cx="12857596" cy="81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この仕組をインターネットプロトコルに適応したのがEVER/IP"/>
          <p:cNvSpPr txBox="1"/>
          <p:nvPr/>
        </p:nvSpPr>
        <p:spPr>
          <a:xfrm>
            <a:off x="216915" y="8632757"/>
            <a:ext cx="12570969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この仕組をインターネットプロトコルに適応したのがEVER/IP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26476"/>
          <a:stretch>
            <a:fillRect/>
          </a:stretch>
        </p:blipFill>
        <p:spPr>
          <a:xfrm>
            <a:off x="-93663" y="-367064"/>
            <a:ext cx="13192231" cy="7171196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とんがろう福井 with 福井県知事"/>
          <p:cNvSpPr txBox="1"/>
          <p:nvPr/>
        </p:nvSpPr>
        <p:spPr>
          <a:xfrm>
            <a:off x="851026" y="7014228"/>
            <a:ext cx="113027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sz="6000"/>
            </a:lvl1pPr>
          </a:lstStyle>
          <a:p>
            <a:pPr/>
            <a:r>
              <a:t>とんがろう福井 with 福井県知事</a:t>
            </a:r>
          </a:p>
        </p:txBody>
      </p:sp>
      <p:sp>
        <p:nvSpPr>
          <p:cNvPr id="690" name="福井が持つテクノロジー EVER/IP"/>
          <p:cNvSpPr txBox="1"/>
          <p:nvPr/>
        </p:nvSpPr>
        <p:spPr>
          <a:xfrm>
            <a:off x="605663" y="8338571"/>
            <a:ext cx="1179347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sz="6000"/>
            </a:lvl1pPr>
          </a:lstStyle>
          <a:p>
            <a:pPr/>
            <a:r>
              <a:t>福井が持つテクノロジー EVER/IP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ケイゾクはチカラなり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ケイゾクはチカラなり</a:t>
            </a:r>
          </a:p>
        </p:txBody>
      </p:sp>
      <p:pic>
        <p:nvPicPr>
          <p:cNvPr id="6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30" y="184463"/>
            <a:ext cx="6382552" cy="4936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408" y="959947"/>
            <a:ext cx="5281537" cy="473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759" y="5648705"/>
            <a:ext cx="5975895" cy="446755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福井の課題を…"/>
          <p:cNvSpPr txBox="1"/>
          <p:nvPr/>
        </p:nvSpPr>
        <p:spPr>
          <a:xfrm>
            <a:off x="7393426" y="6303606"/>
            <a:ext cx="51435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福井の課題を</a:t>
            </a:r>
          </a:p>
          <a:p>
            <a:pPr/>
            <a:r>
              <a:t>いろんな技術で解決する</a:t>
            </a:r>
          </a:p>
          <a:p>
            <a:pPr/>
            <a:r>
              <a:t>サークル活動</a:t>
            </a:r>
          </a:p>
        </p:txBody>
      </p:sp>
      <p:sp>
        <p:nvSpPr>
          <p:cNvPr id="699" name="https://code4fukui.github.io/"/>
          <p:cNvSpPr txBox="1"/>
          <p:nvPr/>
        </p:nvSpPr>
        <p:spPr>
          <a:xfrm>
            <a:off x="7182733" y="8840242"/>
            <a:ext cx="556488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https://code4fukui.github.io/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0668"/>
            <a:ext cx="13004801" cy="7728264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Hana道場 で、ITものづくり修行！…"/>
          <p:cNvSpPr txBox="1"/>
          <p:nvPr/>
        </p:nvSpPr>
        <p:spPr>
          <a:xfrm>
            <a:off x="2850057" y="8250767"/>
            <a:ext cx="730468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Hana道場 で、ITものづくり修行！</a:t>
            </a:r>
          </a:p>
          <a:p>
            <a:pPr/>
            <a:r>
              <a:t>https://hanadojo.com/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007"/>
            <a:ext cx="13004801" cy="8139548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中高生向けアドバンス講座、CyberSakura…"/>
          <p:cNvSpPr txBox="1"/>
          <p:nvPr/>
        </p:nvSpPr>
        <p:spPr>
          <a:xfrm>
            <a:off x="2025040" y="8297334"/>
            <a:ext cx="895472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中高生向けアドバンス講座、CyberSakura</a:t>
            </a:r>
          </a:p>
          <a:p>
            <a:pPr/>
            <a:r>
              <a:t>https://cybersakura.jp/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つくろう、IoT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/>
            <a:r>
              <a:t>つくろう、IoT</a:t>
            </a:r>
          </a:p>
        </p:txBody>
      </p:sp>
      <p:pic>
        <p:nvPicPr>
          <p:cNvPr id="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6" y="-21358"/>
            <a:ext cx="13005871" cy="6822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135131"/>
            <a:ext cx="5118941" cy="308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8401" y="5135974"/>
            <a:ext cx="4434757" cy="3087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8158" y="6809537"/>
            <a:ext cx="3087822" cy="3087823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毎月最終金曜日はサイバーフライデー…"/>
          <p:cNvSpPr txBox="1"/>
          <p:nvPr/>
        </p:nvSpPr>
        <p:spPr>
          <a:xfrm>
            <a:off x="727404" y="8390572"/>
            <a:ext cx="8478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000">
                <a:solidFill>
                  <a:srgbClr val="5E5E5E"/>
                </a:solidFill>
              </a:defRPr>
            </a:pPr>
            <a:r>
              <a:t>毎月最終金曜日はサイバーフライデー</a:t>
            </a:r>
          </a:p>
          <a:p>
            <a:pPr defTabSz="2438338">
              <a:defRPr sz="3000">
                <a:solidFill>
                  <a:srgbClr val="5E5E5E"/>
                </a:solidFill>
              </a:defRPr>
            </a:pPr>
            <a:r>
              <a:t>技術を楽しむリアルイベント（次回、10/29金）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3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いちばんちいさな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4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406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4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グループ"/>
          <p:cNvGrpSpPr/>
          <p:nvPr/>
        </p:nvGrpSpPr>
        <p:grpSpPr>
          <a:xfrm>
            <a:off x="2928833" y="4456277"/>
            <a:ext cx="687068" cy="714046"/>
            <a:chOff x="0" y="0"/>
            <a:chExt cx="687066" cy="714044"/>
          </a:xfrm>
        </p:grpSpPr>
        <p:sp>
          <p:nvSpPr>
            <p:cNvPr id="408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9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0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4826" y="155249"/>
            <a:ext cx="8801675" cy="530458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ジャンパーせんでIN1からLEDにつなぐ"/>
          <p:cNvSpPr txBox="1"/>
          <p:nvPr/>
        </p:nvSpPr>
        <p:spPr>
          <a:xfrm>
            <a:off x="697865" y="5610917"/>
            <a:ext cx="1160907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ジャンパーせんでIN1からLEDにつなぐ</a:t>
            </a:r>
          </a:p>
        </p:txBody>
      </p:sp>
      <p:sp>
        <p:nvSpPr>
          <p:cNvPr id="415" name="10 ?IN(1)…"/>
          <p:cNvSpPr txBox="1"/>
          <p:nvPr/>
        </p:nvSpPr>
        <p:spPr>
          <a:xfrm>
            <a:off x="2899437" y="7001390"/>
            <a:ext cx="1271885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?IN(1)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LED BTN()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